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ulcher@pulcher.biz?subject=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sdn.microsoft.com/en-us/library/windows/apps/xaml/windows.devices.gpio.aspx?f=255&amp;MSPPError=-2147217396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ow to use IoT and Win a trip to China! (almost)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/>
            <a:r>
              <a:t>How to use IoT and Win a trip to China! (almost)</a:t>
            </a:r>
          </a:p>
        </p:txBody>
      </p:sp>
      <p:sp>
        <p:nvSpPr>
          <p:cNvPr id="120" name="Harold Pulcher…"/>
          <p:cNvSpPr txBox="1"/>
          <p:nvPr>
            <p:ph type="subTitle" sz="half" idx="1"/>
          </p:nvPr>
        </p:nvSpPr>
        <p:spPr>
          <a:xfrm>
            <a:off x="1270000" y="5435600"/>
            <a:ext cx="10464800" cy="36042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Harold Pulcher</a:t>
            </a:r>
          </a:p>
          <a:p>
            <a:pPr>
              <a:lnSpc>
                <a:spcPct val="150000"/>
              </a:lnSpc>
              <a:defRPr u="sng"/>
            </a:pPr>
            <a:r>
              <a:rPr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pulcher@pulcher.biz</a:t>
            </a:r>
          </a:p>
          <a:p>
            <a:pPr>
              <a:lnSpc>
                <a:spcPct val="150000"/>
              </a:lnSpc>
            </a:pPr>
            <a:r>
              <a:t>@haroldpulcher</a:t>
            </a:r>
          </a:p>
          <a:p>
            <a:pPr>
              <a:lnSpc>
                <a:spcPct val="150000"/>
              </a:lnSpc>
            </a:pPr>
            <a:r>
              <a:t>https://www.youtube.com/user/hpulcher</a:t>
            </a:r>
          </a:p>
          <a:p>
            <a:pPr>
              <a:lnSpc>
                <a:spcPct val="150000"/>
              </a:lnSpc>
              <a:defRPr u="sng">
                <a:solidFill>
                  <a:srgbClr val="FFFDE9"/>
                </a:solidFill>
              </a:defRPr>
            </a:pPr>
            <a:r>
              <a:t>https://github.com/pulcher/mkr1000_challenge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ll me what  I need!"/>
          <p:cNvSpPr txBox="1"/>
          <p:nvPr>
            <p:ph type="title"/>
          </p:nvPr>
        </p:nvSpPr>
        <p:spPr>
          <a:xfrm>
            <a:off x="750466" y="469900"/>
            <a:ext cx="11690747" cy="2006601"/>
          </a:xfrm>
          <a:prstGeom prst="rect">
            <a:avLst/>
          </a:prstGeom>
        </p:spPr>
        <p:txBody>
          <a:bodyPr/>
          <a:lstStyle/>
          <a:p>
            <a:pPr/>
            <a:r>
              <a:t>Tell me what  I need!</a:t>
            </a:r>
          </a:p>
        </p:txBody>
      </p:sp>
      <p:sp>
        <p:nvSpPr>
          <p:cNvPr id="155" name="MKR1000…"/>
          <p:cNvSpPr txBox="1"/>
          <p:nvPr/>
        </p:nvSpPr>
        <p:spPr>
          <a:xfrm>
            <a:off x="3651237" y="2495550"/>
            <a:ext cx="5702326" cy="681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MKR1000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Arduino IDE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Bluetooth Modem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Logic level converter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DotStar matrix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Power Adapter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Virtual Shield?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</a:pPr>
            <a:r>
              <a:t>and a case of some sort.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MKR1000"/>
          <p:cNvSpPr txBox="1"/>
          <p:nvPr>
            <p:ph type="title"/>
          </p:nvPr>
        </p:nvSpPr>
        <p:spPr>
          <a:xfrm>
            <a:off x="1270000" y="8128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MKR1000</a:t>
            </a:r>
          </a:p>
        </p:txBody>
      </p:sp>
      <p:sp>
        <p:nvSpPr>
          <p:cNvPr id="158" name="https://store.arduino.cc/usa/arduino-mkr1000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https://store.arduino.cc/usa/arduino-mkr1000</a:t>
            </a:r>
          </a:p>
        </p:txBody>
      </p:sp>
      <p:pic>
        <p:nvPicPr>
          <p:cNvPr id="15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5359" y="2764145"/>
            <a:ext cx="5333490" cy="422531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AMD32 Cortex-M0+32Bit low power ARM MCU…"/>
          <p:cNvSpPr txBox="1"/>
          <p:nvPr/>
        </p:nvSpPr>
        <p:spPr>
          <a:xfrm>
            <a:off x="1012723" y="2590800"/>
            <a:ext cx="5715006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SAMD32 Cortex-M0+32Bit low power ARM MCU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Li-Po single cell battery &amp; charger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3.3V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8 Digital IO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12 PWM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1 UART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1 SPI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1 I2C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7 Analog input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1 Analog output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256KB Flash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900" y="1098550"/>
            <a:ext cx="11899900" cy="52197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https://www.arduino.cc/en/Main/Software"/>
          <p:cNvSpPr txBox="1"/>
          <p:nvPr/>
        </p:nvSpPr>
        <p:spPr>
          <a:xfrm>
            <a:off x="2055279" y="7264400"/>
            <a:ext cx="8894243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https://www.arduino.cc/en/Main/Software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Bluetooth modem"/>
          <p:cNvSpPr/>
          <p:nvPr>
            <p:ph type="body" idx="14"/>
          </p:nvPr>
        </p:nvSpPr>
        <p:spPr>
          <a:xfrm>
            <a:off x="1270000" y="1066800"/>
            <a:ext cx="10464800" cy="711200"/>
          </a:xfrm>
          <a:prstGeom prst="rect">
            <a:avLst/>
          </a:prstGeom>
        </p:spPr>
        <p:txBody>
          <a:bodyPr/>
          <a:lstStyle/>
          <a:p>
            <a:pPr/>
            <a:r>
              <a:t>Bluetooth modem</a:t>
            </a:r>
          </a:p>
        </p:txBody>
      </p:sp>
      <p:pic>
        <p:nvPicPr>
          <p:cNvPr id="16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5950" y="2374900"/>
            <a:ext cx="3810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https://www.hackster.io/sparkfun/products/sparkfun-bluetooth-modem-bluesmirf-silver"/>
          <p:cNvSpPr txBox="1"/>
          <p:nvPr/>
        </p:nvSpPr>
        <p:spPr>
          <a:xfrm>
            <a:off x="853122" y="7467600"/>
            <a:ext cx="11298556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https://www.hackster.io/sparkfun/products/sparkfun-bluetooth-modem-bluesmirf-silver</a:t>
            </a:r>
          </a:p>
        </p:txBody>
      </p:sp>
      <p:sp>
        <p:nvSpPr>
          <p:cNvPr id="168" name="FCC Approved Class 2 bluetooth Radio Modem…"/>
          <p:cNvSpPr txBox="1"/>
          <p:nvPr/>
        </p:nvSpPr>
        <p:spPr>
          <a:xfrm>
            <a:off x="1190523" y="2349500"/>
            <a:ext cx="5715006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FCC Approved Class 2 bluetooth Radio Modem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Operates in harsh RG environments, ie Wifi, 802.11agn(etc)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Accepts 3.3V - 6V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Serial Communications: 2400-115200bps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Built-in antenna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1800"/>
            </a:pPr>
            <a:r>
              <a:t>Easily get 20M(65.62’)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otStar Matr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DotStar Matrix</a:t>
            </a:r>
          </a:p>
        </p:txBody>
      </p:sp>
      <p:pic>
        <p:nvPicPr>
          <p:cNvPr id="17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9641" y="2403435"/>
            <a:ext cx="6591109" cy="494673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8 x 32 Addressable RGB LEDs…"/>
          <p:cNvSpPr txBox="1"/>
          <p:nvPr/>
        </p:nvSpPr>
        <p:spPr>
          <a:xfrm>
            <a:off x="625398" y="2355850"/>
            <a:ext cx="4622903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SzPct val="100000"/>
              <a:buChar char="•"/>
              <a:defRPr sz="2400"/>
            </a:pPr>
            <a:r>
              <a:t>8 x 32 Addressable RGB LEDs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2400"/>
            </a:pPr>
            <a:r>
              <a:t>24-bit Color control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2400"/>
            </a:pPr>
            <a:r>
              <a:t>APA102C based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2400"/>
            </a:pPr>
            <a:r>
              <a:t>SPI Interface</a:t>
            </a:r>
          </a:p>
          <a:p>
            <a:pPr marL="228600" indent="-228600" algn="l">
              <a:lnSpc>
                <a:spcPct val="150000"/>
              </a:lnSpc>
              <a:buSzPct val="100000"/>
              <a:buChar char="•"/>
              <a:defRPr sz="2400"/>
            </a:pPr>
            <a:r>
              <a:t>Works like a “Shift” register</a:t>
            </a:r>
          </a:p>
        </p:txBody>
      </p:sp>
      <p:sp>
        <p:nvSpPr>
          <p:cNvPr id="173" name="https://www.adafruit.com/product/2736"/>
          <p:cNvSpPr txBox="1"/>
          <p:nvPr/>
        </p:nvSpPr>
        <p:spPr>
          <a:xfrm>
            <a:off x="2157501" y="8293100"/>
            <a:ext cx="8473898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https://www.adafruit.com/product/2736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wer Adap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 Adapter</a:t>
            </a:r>
          </a:p>
        </p:txBody>
      </p:sp>
      <p:sp>
        <p:nvSpPr>
          <p:cNvPr id="176" name="So how much power do you need?"/>
          <p:cNvSpPr txBox="1"/>
          <p:nvPr/>
        </p:nvSpPr>
        <p:spPr>
          <a:xfrm>
            <a:off x="2557602" y="4508500"/>
            <a:ext cx="7597496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 how much power do you need?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Virtual Shiel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Shield?</a:t>
            </a:r>
          </a:p>
        </p:txBody>
      </p:sp>
      <p:sp>
        <p:nvSpPr>
          <p:cNvPr id="179" name="Windows phone…"/>
          <p:cNvSpPr txBox="1"/>
          <p:nvPr/>
        </p:nvSpPr>
        <p:spPr>
          <a:xfrm>
            <a:off x="7531188" y="2794000"/>
            <a:ext cx="370822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Windows phone</a:t>
            </a:r>
          </a:p>
          <a:p>
            <a:pPr/>
            <a:r>
              <a:t>Android?</a:t>
            </a:r>
          </a:p>
        </p:txBody>
      </p:sp>
      <p:pic>
        <p:nvPicPr>
          <p:cNvPr id="18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199" y="2501900"/>
            <a:ext cx="3657601" cy="647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ase of some sort…."/>
          <p:cNvSpPr/>
          <p:nvPr>
            <p:ph type="body" idx="14"/>
          </p:nvPr>
        </p:nvSpPr>
        <p:spPr>
          <a:xfrm>
            <a:off x="1270000" y="812799"/>
            <a:ext cx="10464800" cy="83820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Case of some sort….</a:t>
            </a:r>
          </a:p>
        </p:txBody>
      </p:sp>
      <p:pic>
        <p:nvPicPr>
          <p:cNvPr id="18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749" y="2381250"/>
            <a:ext cx="5790458" cy="3261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78311" y="4761030"/>
            <a:ext cx="7293039" cy="4113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"/>
          <p:cNvSpPr/>
          <p:nvPr>
            <p:ph type="body" idx="14"/>
          </p:nvPr>
        </p:nvSpPr>
        <p:spPr>
          <a:xfrm>
            <a:off x="1270000" y="863599"/>
            <a:ext cx="10464800" cy="838201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</a:p>
        </p:txBody>
      </p:sp>
      <p:sp>
        <p:nvSpPr>
          <p:cNvPr id="187" name="Text"/>
          <p:cNvSpPr txBox="1"/>
          <p:nvPr/>
        </p:nvSpPr>
        <p:spPr>
          <a:xfrm>
            <a:off x="6232118" y="4508500"/>
            <a:ext cx="248464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188" name="Demo Time"/>
          <p:cNvSpPr txBox="1"/>
          <p:nvPr/>
        </p:nvSpPr>
        <p:spPr>
          <a:xfrm>
            <a:off x="4887112" y="3149599"/>
            <a:ext cx="323057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Demo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ks"/>
          <p:cNvSpPr txBox="1"/>
          <p:nvPr>
            <p:ph type="title"/>
          </p:nvPr>
        </p:nvSpPr>
        <p:spPr>
          <a:xfrm>
            <a:off x="952500" y="406400"/>
            <a:ext cx="11099800" cy="1320800"/>
          </a:xfrm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191" name="https://www.hackster.io/pulcher/say-thanks-to-all-courteous-drivers-a2387a…"/>
          <p:cNvSpPr txBox="1"/>
          <p:nvPr>
            <p:ph type="body" idx="1"/>
          </p:nvPr>
        </p:nvSpPr>
        <p:spPr>
          <a:xfrm>
            <a:off x="952500" y="1727200"/>
            <a:ext cx="11099800" cy="7150100"/>
          </a:xfrm>
          <a:prstGeom prst="rect">
            <a:avLst/>
          </a:prstGeom>
        </p:spPr>
        <p:txBody>
          <a:bodyPr/>
          <a:lstStyle/>
          <a:p>
            <a:pPr marL="457199" indent="-457199">
              <a:defRPr sz="3000"/>
            </a:pPr>
            <a:r>
              <a:t>https://www.hackster.io/pulcher/say-thanks-to-all-courteous-drivers-a2387a </a:t>
            </a:r>
          </a:p>
          <a:p>
            <a:pPr marL="457199" indent="-457199">
              <a:defRPr sz="3000"/>
            </a:pPr>
            <a:r>
              <a:t>https://en.wikipedia.org/wiki/Serial_Peripheral_Interface_Bus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4926" y="1587417"/>
            <a:ext cx="6290665" cy="4984407"/>
          </a:xfrm>
          <a:prstGeom prst="rect">
            <a:avLst/>
          </a:prstGeom>
        </p:spPr>
      </p:pic>
      <p:sp>
        <p:nvSpPr>
          <p:cNvPr id="123" name="Become a Windows Insider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Become a Windows Insider!</a:t>
            </a:r>
          </a:p>
        </p:txBody>
      </p:sp>
      <p:sp>
        <p:nvSpPr>
          <p:cNvPr id="124" name="https://insider.windows.com/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https://insider.windows.com/</a:t>
            </a:r>
          </a:p>
        </p:txBody>
      </p:sp>
      <p:pic>
        <p:nvPicPr>
          <p:cNvPr id="125" name="75e9a5a9-54f8-4720-921e-148cfc89bfd5.mp4" descr="75e9a5a9-54f8-4720-921e-148cfc89bfd5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394739" y="1562100"/>
            <a:ext cx="5108733" cy="5108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00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https://msdn.microsoft.com/en-us/library/windows/apps/xaml/windows.devices.gpio.aspx?f=255&amp;MSPPError=-214721739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https://msdn.microsoft.com/en-us/library/windows/apps/xaml/windows.devices.gpio.aspx?f=255&amp;MSPPError=-2147217396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tep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 1</a:t>
            </a:r>
          </a:p>
        </p:txBody>
      </p:sp>
      <p:sp>
        <p:nvSpPr>
          <p:cNvPr id="128" name="Get an account on hackster.io"/>
          <p:cNvSpPr txBox="1"/>
          <p:nvPr/>
        </p:nvSpPr>
        <p:spPr>
          <a:xfrm>
            <a:off x="2372817" y="2717799"/>
            <a:ext cx="825916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Get an account on hackster.io</a:t>
            </a:r>
          </a:p>
        </p:txBody>
      </p:sp>
      <p:pic>
        <p:nvPicPr>
          <p:cNvPr id="12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2817" y="3746500"/>
            <a:ext cx="8259166" cy="1877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tep 2"/>
          <p:cNvSpPr txBox="1"/>
          <p:nvPr>
            <p:ph type="title"/>
          </p:nvPr>
        </p:nvSpPr>
        <p:spPr>
          <a:xfrm>
            <a:off x="1270000" y="5207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Step 2</a:t>
            </a:r>
          </a:p>
        </p:txBody>
      </p:sp>
      <p:sp>
        <p:nvSpPr>
          <p:cNvPr id="132" name="Enter a contest!"/>
          <p:cNvSpPr txBox="1"/>
          <p:nvPr/>
        </p:nvSpPr>
        <p:spPr>
          <a:xfrm>
            <a:off x="1270000" y="2311400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Enter a contest!</a:t>
            </a:r>
          </a:p>
        </p:txBody>
      </p:sp>
      <p:pic>
        <p:nvPicPr>
          <p:cNvPr id="13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2050" y="4102100"/>
            <a:ext cx="8140700" cy="490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tep 3"/>
          <p:cNvSpPr txBox="1"/>
          <p:nvPr>
            <p:ph type="title"/>
          </p:nvPr>
        </p:nvSpPr>
        <p:spPr>
          <a:xfrm>
            <a:off x="1270000" y="3302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Step 3</a:t>
            </a:r>
          </a:p>
        </p:txBody>
      </p:sp>
      <p:sp>
        <p:nvSpPr>
          <p:cNvPr id="136" name="Complete your project!"/>
          <p:cNvSpPr txBox="1"/>
          <p:nvPr>
            <p:ph type="body" sz="quarter" idx="1"/>
          </p:nvPr>
        </p:nvSpPr>
        <p:spPr>
          <a:xfrm>
            <a:off x="1270000" y="1883086"/>
            <a:ext cx="10464800" cy="121920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Complete your project!</a:t>
            </a:r>
          </a:p>
        </p:txBody>
      </p:sp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3186" y="2953372"/>
            <a:ext cx="10958428" cy="64479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tep 4"/>
          <p:cNvSpPr txBox="1"/>
          <p:nvPr>
            <p:ph type="title"/>
          </p:nvPr>
        </p:nvSpPr>
        <p:spPr>
          <a:xfrm>
            <a:off x="3835400" y="-2470150"/>
            <a:ext cx="5334000" cy="4000500"/>
          </a:xfrm>
          <a:prstGeom prst="rect">
            <a:avLst/>
          </a:prstGeom>
        </p:spPr>
        <p:txBody>
          <a:bodyPr/>
          <a:lstStyle/>
          <a:p>
            <a:pPr/>
            <a:r>
              <a:t>Step 4</a:t>
            </a:r>
          </a:p>
        </p:txBody>
      </p:sp>
      <p:sp>
        <p:nvSpPr>
          <p:cNvPr id="140" name="WIN!"/>
          <p:cNvSpPr txBox="1"/>
          <p:nvPr/>
        </p:nvSpPr>
        <p:spPr>
          <a:xfrm>
            <a:off x="4521403" y="1619250"/>
            <a:ext cx="4177894" cy="229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400"/>
            </a:lvl1pPr>
          </a:lstStyle>
          <a:p>
            <a:pPr/>
            <a:r>
              <a:t>WIN!</a:t>
            </a:r>
          </a:p>
        </p:txBody>
      </p:sp>
      <p:sp>
        <p:nvSpPr>
          <p:cNvPr id="141" name="(Almost)"/>
          <p:cNvSpPr txBox="1"/>
          <p:nvPr/>
        </p:nvSpPr>
        <p:spPr>
          <a:xfrm>
            <a:off x="5655081" y="4006849"/>
            <a:ext cx="191053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(Almost)</a:t>
            </a:r>
          </a:p>
        </p:txBody>
      </p:sp>
      <p:pic>
        <p:nvPicPr>
          <p:cNvPr id="1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311" y="5111750"/>
            <a:ext cx="11310078" cy="3524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eriously, lets talk about this project."/>
          <p:cNvSpPr txBox="1"/>
          <p:nvPr>
            <p:ph type="title"/>
          </p:nvPr>
        </p:nvSpPr>
        <p:spPr>
          <a:xfrm>
            <a:off x="952500" y="2273300"/>
            <a:ext cx="11099800" cy="21209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Seriously, lets talk about this project.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hat was the spark?"/>
          <p:cNvSpPr txBox="1"/>
          <p:nvPr>
            <p:ph type="title"/>
          </p:nvPr>
        </p:nvSpPr>
        <p:spPr>
          <a:xfrm>
            <a:off x="952500" y="54610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What was the spark?</a:t>
            </a:r>
          </a:p>
        </p:txBody>
      </p:sp>
      <p:pic>
        <p:nvPicPr>
          <p:cNvPr id="1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9926" t="7817" r="48360" b="50469"/>
          <a:stretch>
            <a:fillRect/>
          </a:stretch>
        </p:blipFill>
        <p:spPr>
          <a:xfrm>
            <a:off x="950217" y="2602851"/>
            <a:ext cx="10448034" cy="6458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8150" y="6807200"/>
            <a:ext cx="4567524" cy="2657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rcRect l="4582" t="24253" r="4582" b="24253"/>
          <a:stretch>
            <a:fillRect/>
          </a:stretch>
        </p:blipFill>
        <p:spPr>
          <a:xfrm>
            <a:off x="5454649" y="2235526"/>
            <a:ext cx="7096463" cy="3017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ere was my idea…."/>
          <p:cNvSpPr txBox="1"/>
          <p:nvPr>
            <p:ph type="title"/>
          </p:nvPr>
        </p:nvSpPr>
        <p:spPr>
          <a:xfrm>
            <a:off x="952500" y="546100"/>
            <a:ext cx="11099800" cy="2120900"/>
          </a:xfrm>
          <a:prstGeom prst="rect">
            <a:avLst/>
          </a:prstGeom>
        </p:spPr>
        <p:txBody>
          <a:bodyPr/>
          <a:lstStyle/>
          <a:p>
            <a:pPr/>
            <a:r>
              <a:t>Here was my idea….</a:t>
            </a:r>
          </a:p>
        </p:txBody>
      </p:sp>
      <p:pic>
        <p:nvPicPr>
          <p:cNvPr id="15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301" y="2323764"/>
            <a:ext cx="8940198" cy="6833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